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68" r:id="rId2"/>
    <p:sldId id="304" r:id="rId3"/>
    <p:sldId id="305" r:id="rId4"/>
    <p:sldId id="306" r:id="rId5"/>
    <p:sldId id="436" r:id="rId6"/>
    <p:sldId id="438" r:id="rId7"/>
    <p:sldId id="439" r:id="rId8"/>
    <p:sldId id="421" r:id="rId9"/>
    <p:sldId id="447" r:id="rId10"/>
    <p:sldId id="440" r:id="rId11"/>
    <p:sldId id="431" r:id="rId12"/>
    <p:sldId id="441" r:id="rId13"/>
    <p:sldId id="442" r:id="rId14"/>
    <p:sldId id="444" r:id="rId15"/>
    <p:sldId id="443" r:id="rId16"/>
    <p:sldId id="445" r:id="rId17"/>
    <p:sldId id="44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9900"/>
    <a:srgbClr val="0099FF"/>
    <a:srgbClr val="DDDDDD"/>
    <a:srgbClr val="C0C0C0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21320" autoAdjust="0"/>
    <p:restoredTop sz="89624" autoAdjust="0"/>
  </p:normalViewPr>
  <p:slideViewPr>
    <p:cSldViewPr>
      <p:cViewPr>
        <p:scale>
          <a:sx n="100" d="100"/>
          <a:sy n="100" d="100"/>
        </p:scale>
        <p:origin x="-149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ABBB89C-35AE-460B-9674-73D8F5CBF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92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6FF9B-D448-4692-95A7-DBE0278E728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1D7720-17F5-492B-9A25-26F9CDA1EAD3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BBB89C-35AE-460B-9674-73D8F5CBFC7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F0C87-74AA-4E82-B5BB-B6AD26AC4D2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F0C87-74AA-4E82-B5BB-B6AD26AC4D2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F0C87-74AA-4E82-B5BB-B6AD26AC4D2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F0C87-74AA-4E82-B5BB-B6AD26AC4D2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BBB89C-35AE-460B-9674-73D8F5CBFC7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BBB89C-35AE-460B-9674-73D8F5CBFC7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BFD13-5AE6-4470-A7A6-9A12D370371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B786F7-F8FA-45F7-B4D9-C012D81F0B5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B73503-C676-4126-BAED-9C4FA8C6543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 </a:t>
            </a: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BBB89C-35AE-460B-9674-73D8F5CBFC7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BBB89C-35AE-460B-9674-73D8F5CBFC7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BBB89C-35AE-460B-9674-73D8F5CBFC7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7052D-2128-4B99-B8CF-D4D4BAC6714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7052D-2128-4B99-B8CF-D4D4BAC6714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C1C7A-8BF6-4E6E-B708-145DA30A8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5517E-22B3-42E7-AEFF-D61D4B3CE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1882E-022C-4714-B5DC-974DD5777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60327-5871-42F4-988B-D85E29022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E7ED2-C8A6-4D99-B18E-3A5CFD2C4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C7FC5-E719-49F6-A8B5-024AB912C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D2529-69B4-4777-A71B-6152D3A13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F3D77-B2BD-4D8F-A377-0CAAB4616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F4520-468C-4B58-A7CB-1B008638C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3EDA0-A38E-4B7B-890E-8FB369965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42122-E5D3-4109-BDD4-A6D1ECE59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5312B42-39D6-4259-9650-98A4DEB42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8" r:id="rId2"/>
    <p:sldLayoutId id="2147483778" r:id="rId3"/>
    <p:sldLayoutId id="2147483769" r:id="rId4"/>
    <p:sldLayoutId id="214748377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B39E00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958300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B39E00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B39E00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85750" y="4365625"/>
            <a:ext cx="86074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/>
              <a:t/>
            </a:r>
            <a:br>
              <a:rPr lang="en-US" sz="2800" b="1"/>
            </a:br>
            <a:r>
              <a:rPr lang="en-US" sz="2800" b="1"/>
              <a:t>UNESCO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/>
              <a:t>Intangible Cultural Heritage Section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3357563" y="704850"/>
            <a:ext cx="57150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/>
              <a:t>Implementing the Convention at the national level</a:t>
            </a:r>
          </a:p>
          <a:p>
            <a:pPr algn="ctr"/>
            <a:endParaRPr lang="en-US" sz="4000" b="1" dirty="0" smtClean="0"/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RAT </a:t>
            </a:r>
            <a:r>
              <a:rPr lang="en-US" sz="2400" b="1" dirty="0" smtClean="0">
                <a:solidFill>
                  <a:srgbClr val="000000"/>
                </a:solidFill>
              </a:rPr>
              <a:t>PPT 2.4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706438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3857620" y="414338"/>
            <a:ext cx="4786346" cy="1371588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n-GB" sz="4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Examples of inventories</a:t>
            </a:r>
            <a:endParaRPr lang="en-US" sz="40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5436096" y="2708275"/>
            <a:ext cx="2736354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ZA" sz="2800" dirty="0"/>
              <a:t>Venezuela</a:t>
            </a:r>
          </a:p>
          <a:p>
            <a:r>
              <a:rPr lang="en-ZA" sz="2800" dirty="0"/>
              <a:t>Brazil</a:t>
            </a:r>
          </a:p>
          <a:p>
            <a:r>
              <a:rPr lang="en-ZA" sz="2800" dirty="0"/>
              <a:t>Bulgaria</a:t>
            </a:r>
          </a:p>
          <a:p>
            <a:r>
              <a:rPr lang="en-ZA" sz="2800" dirty="0"/>
              <a:t>China</a:t>
            </a:r>
          </a:p>
          <a:p>
            <a:r>
              <a:rPr lang="en-ZA" sz="2800" dirty="0"/>
              <a:t>France</a:t>
            </a:r>
          </a:p>
          <a:p>
            <a:r>
              <a:rPr lang="en-ZA" sz="2800" dirty="0" smtClean="0"/>
              <a:t>Fiji</a:t>
            </a:r>
          </a:p>
          <a:p>
            <a:r>
              <a:rPr lang="en-ZA" sz="2800" dirty="0" smtClean="0"/>
              <a:t>Canada</a:t>
            </a:r>
          </a:p>
          <a:p>
            <a:endParaRPr lang="en-Z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39952" y="1988840"/>
            <a:ext cx="5004048" cy="4107160"/>
          </a:xfrm>
        </p:spPr>
        <p:txBody>
          <a:bodyPr/>
          <a:lstStyle/>
          <a:p>
            <a:r>
              <a:rPr lang="en-ZA" dirty="0" smtClean="0"/>
              <a:t>Supporting communities and groups to ensure continued practice and transmission</a:t>
            </a:r>
          </a:p>
          <a:p>
            <a:r>
              <a:rPr lang="en-ZA" dirty="0" smtClean="0">
                <a:solidFill>
                  <a:srgbClr val="000000"/>
                </a:solidFill>
              </a:rPr>
              <a:t>Based on an analysis of threats and risks, and the commitment of tradition bearers</a:t>
            </a:r>
          </a:p>
          <a:p>
            <a:r>
              <a:rPr lang="en-ZA" dirty="0" smtClean="0"/>
              <a:t>Safeguarding measures may apply to specific ICH or be more general</a:t>
            </a:r>
          </a:p>
          <a:p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12" y="152400"/>
            <a:ext cx="4906888" cy="1219200"/>
          </a:xfrm>
        </p:spPr>
        <p:txBody>
          <a:bodyPr>
            <a:normAutofit fontScale="90000"/>
          </a:bodyPr>
          <a:lstStyle/>
          <a:p>
            <a:pPr algn="r"/>
            <a:r>
              <a:rPr lang="en-ZA" dirty="0" smtClean="0"/>
              <a:t>Safeguarding the ICH</a:t>
            </a:r>
            <a:endParaRPr lang="en-Z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564904"/>
            <a:ext cx="28575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83768" y="56612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© 2008, by </a:t>
            </a:r>
            <a:r>
              <a:rPr lang="en-ZA" dirty="0" err="1" smtClean="0"/>
              <a:t>Cumbre</a:t>
            </a:r>
            <a:r>
              <a:rPr lang="en-ZA" dirty="0" smtClean="0"/>
              <a:t> </a:t>
            </a:r>
            <a:r>
              <a:rPr lang="en-ZA" dirty="0" err="1" smtClean="0"/>
              <a:t>Tajin</a:t>
            </a:r>
            <a:endParaRPr lang="en-Z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51920" y="404664"/>
            <a:ext cx="4906888" cy="1219200"/>
          </a:xfrm>
        </p:spPr>
        <p:txBody>
          <a:bodyPr>
            <a:normAutofit fontScale="90000"/>
          </a:bodyPr>
          <a:lstStyle/>
          <a:p>
            <a:pPr algn="r"/>
            <a:r>
              <a:rPr lang="en-ZA" dirty="0" smtClean="0"/>
              <a:t>The </a:t>
            </a:r>
            <a:r>
              <a:rPr lang="en-ZA" dirty="0" err="1" smtClean="0"/>
              <a:t>Voladores</a:t>
            </a:r>
            <a:r>
              <a:rPr lang="en-ZA" dirty="0" smtClean="0"/>
              <a:t> ceremony (Mexico)</a:t>
            </a:r>
            <a:endParaRPr lang="en-ZA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348880"/>
            <a:ext cx="47625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276872"/>
            <a:ext cx="28765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43608" y="62373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© 2008, by </a:t>
            </a:r>
            <a:r>
              <a:rPr lang="en-ZA" dirty="0" err="1" smtClean="0"/>
              <a:t>Cumbre</a:t>
            </a:r>
            <a:r>
              <a:rPr lang="en-ZA" dirty="0" smtClean="0"/>
              <a:t> </a:t>
            </a:r>
            <a:r>
              <a:rPr lang="en-ZA" dirty="0" err="1" smtClean="0"/>
              <a:t>Tajin</a:t>
            </a:r>
            <a:endParaRPr lang="en-ZA" dirty="0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851920" y="404664"/>
            <a:ext cx="4906888" cy="1219200"/>
          </a:xfrm>
        </p:spPr>
        <p:txBody>
          <a:bodyPr>
            <a:normAutofit fontScale="90000"/>
          </a:bodyPr>
          <a:lstStyle/>
          <a:p>
            <a:pPr algn="r"/>
            <a:r>
              <a:rPr lang="en-ZA" dirty="0" smtClean="0"/>
              <a:t>Threats to viability - 1</a:t>
            </a: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2276872"/>
            <a:ext cx="4608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The flight of the </a:t>
            </a:r>
            <a:r>
              <a:rPr lang="en-ZA" sz="2400" dirty="0" err="1" smtClean="0"/>
              <a:t>Voladores</a:t>
            </a:r>
            <a:r>
              <a:rPr lang="en-ZA" sz="2400" dirty="0" smtClean="0"/>
              <a:t> around the pole is the climax of the ceremony.</a:t>
            </a:r>
          </a:p>
          <a:p>
            <a:endParaRPr lang="en-ZA" sz="2400" dirty="0" smtClean="0"/>
          </a:p>
          <a:p>
            <a:r>
              <a:rPr lang="en-ZA" sz="2400" dirty="0" smtClean="0"/>
              <a:t>Increasingly only this part of the ceremony is performed, for tourists, outside the community context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780928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43608" y="62373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© 2008, by </a:t>
            </a:r>
            <a:r>
              <a:rPr lang="en-ZA" dirty="0" err="1" smtClean="0"/>
              <a:t>Cumbre</a:t>
            </a:r>
            <a:r>
              <a:rPr lang="en-ZA" dirty="0" smtClean="0"/>
              <a:t> </a:t>
            </a:r>
            <a:r>
              <a:rPr lang="en-ZA" dirty="0" err="1" smtClean="0"/>
              <a:t>Tajin</a:t>
            </a:r>
            <a:endParaRPr lang="en-ZA" dirty="0"/>
          </a:p>
        </p:txBody>
      </p:sp>
      <p:sp>
        <p:nvSpPr>
          <p:cNvPr id="11" name="TextBox 10"/>
          <p:cNvSpPr txBox="1"/>
          <p:nvPr/>
        </p:nvSpPr>
        <p:spPr>
          <a:xfrm>
            <a:off x="5436096" y="2708920"/>
            <a:ext cx="3384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Ritual preparations for the ceremony maintain its significance for the community.</a:t>
            </a:r>
          </a:p>
          <a:p>
            <a:pPr>
              <a:buFont typeface="Arial" pitchFamily="34" charset="0"/>
              <a:buChar char="•"/>
            </a:pPr>
            <a:endParaRPr lang="en-ZA" sz="2400" dirty="0" smtClean="0"/>
          </a:p>
          <a:p>
            <a:r>
              <a:rPr lang="en-ZA" sz="2400" dirty="0" smtClean="0"/>
              <a:t>Performance by professional dancers, </a:t>
            </a:r>
            <a:r>
              <a:rPr lang="en-ZA" sz="2400" dirty="0" smtClean="0">
                <a:solidFill>
                  <a:srgbClr val="000000"/>
                </a:solidFill>
              </a:rPr>
              <a:t>especially for tourists, </a:t>
            </a:r>
            <a:r>
              <a:rPr lang="en-ZA" sz="2400" dirty="0" smtClean="0"/>
              <a:t>reduces focus on ritual aspects.</a:t>
            </a: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851920" y="404664"/>
            <a:ext cx="4906888" cy="1219200"/>
          </a:xfrm>
        </p:spPr>
        <p:txBody>
          <a:bodyPr>
            <a:normAutofit fontScale="90000"/>
          </a:bodyPr>
          <a:lstStyle/>
          <a:p>
            <a:pPr algn="r"/>
            <a:r>
              <a:rPr lang="en-ZA" dirty="0" smtClean="0"/>
              <a:t>Threats to viability - </a:t>
            </a:r>
            <a:r>
              <a:rPr lang="en-ZA" dirty="0" smtClean="0">
                <a:solidFill>
                  <a:srgbClr val="000000"/>
                </a:solidFill>
              </a:rPr>
              <a:t>2</a:t>
            </a:r>
            <a:endParaRPr lang="en-ZA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508104" y="2564904"/>
            <a:ext cx="3384376" cy="4032448"/>
          </a:xfrm>
        </p:spPr>
        <p:txBody>
          <a:bodyPr/>
          <a:lstStyle/>
          <a:p>
            <a:pPr marL="0" indent="0">
              <a:buNone/>
            </a:pPr>
            <a:r>
              <a:rPr lang="en-ZA" sz="2400" dirty="0" smtClean="0"/>
              <a:t>Poles for the ceremony were traditionally cut down in the forest and ritually prepared.</a:t>
            </a:r>
          </a:p>
          <a:p>
            <a:pPr marL="0" indent="0">
              <a:buNone/>
            </a:pPr>
            <a:endParaRPr lang="en-ZA" sz="2400" dirty="0" smtClean="0"/>
          </a:p>
          <a:p>
            <a:pPr marL="0" indent="0">
              <a:buNone/>
            </a:pPr>
            <a:r>
              <a:rPr lang="en-ZA" sz="2400" dirty="0" smtClean="0"/>
              <a:t>Too few appropriate trees, now using fixed metal poles</a:t>
            </a:r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3851920" y="404664"/>
            <a:ext cx="4906888" cy="1219200"/>
          </a:xfrm>
        </p:spPr>
        <p:txBody>
          <a:bodyPr>
            <a:normAutofit fontScale="90000"/>
          </a:bodyPr>
          <a:lstStyle/>
          <a:p>
            <a:pPr algn="r"/>
            <a:r>
              <a:rPr lang="en-ZA" dirty="0" smtClean="0"/>
              <a:t>Threats to viability - </a:t>
            </a:r>
            <a:r>
              <a:rPr lang="en-ZA" dirty="0" smtClean="0">
                <a:solidFill>
                  <a:srgbClr val="000000"/>
                </a:solidFill>
              </a:rPr>
              <a:t>3</a:t>
            </a:r>
            <a:endParaRPr lang="en-ZA" dirty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636912"/>
            <a:ext cx="47625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1560" y="58772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© 2008, by </a:t>
            </a:r>
            <a:r>
              <a:rPr lang="en-ZA" dirty="0" err="1" smtClean="0"/>
              <a:t>Cumbre</a:t>
            </a:r>
            <a:r>
              <a:rPr lang="en-ZA" dirty="0" smtClean="0"/>
              <a:t> </a:t>
            </a:r>
            <a:r>
              <a:rPr lang="en-ZA" dirty="0" err="1" smtClean="0"/>
              <a:t>Tajin</a:t>
            </a:r>
            <a:endParaRPr lang="en-Z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1920" y="152400"/>
            <a:ext cx="4834880" cy="1908448"/>
          </a:xfrm>
        </p:spPr>
        <p:txBody>
          <a:bodyPr>
            <a:normAutofit fontScale="90000"/>
          </a:bodyPr>
          <a:lstStyle/>
          <a:p>
            <a:pPr algn="r"/>
            <a:r>
              <a:rPr lang="en-ZA" dirty="0" err="1" smtClean="0"/>
              <a:t>Voladores</a:t>
            </a:r>
            <a:r>
              <a:rPr lang="en-ZA" dirty="0" smtClean="0"/>
              <a:t> safeguarding measures</a:t>
            </a:r>
            <a:endParaRPr lang="en-Z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43808" y="2348880"/>
            <a:ext cx="6084168" cy="4248472"/>
          </a:xfrm>
        </p:spPr>
        <p:txBody>
          <a:bodyPr/>
          <a:lstStyle/>
          <a:p>
            <a:pPr>
              <a:buNone/>
            </a:pPr>
            <a:r>
              <a:rPr lang="en-ZA" dirty="0" smtClean="0">
                <a:solidFill>
                  <a:srgbClr val="000000"/>
                </a:solidFill>
              </a:rPr>
              <a:t>The measures, elaborated in meetings with Voladores groups and with State and NGO support, include:</a:t>
            </a:r>
          </a:p>
          <a:p>
            <a:r>
              <a:rPr lang="en-ZA" dirty="0" smtClean="0"/>
              <a:t>Reforestation</a:t>
            </a:r>
          </a:p>
          <a:p>
            <a:r>
              <a:rPr lang="en-ZA" dirty="0" smtClean="0"/>
              <a:t>Opportunities for performing the entire ceremony including ritual dimensions</a:t>
            </a:r>
          </a:p>
          <a:p>
            <a:r>
              <a:rPr lang="en-ZA" dirty="0" smtClean="0"/>
              <a:t>Schools for </a:t>
            </a:r>
            <a:r>
              <a:rPr lang="en-ZA" dirty="0" err="1" smtClean="0"/>
              <a:t>Volador</a:t>
            </a:r>
            <a:r>
              <a:rPr lang="en-ZA" dirty="0" smtClean="0"/>
              <a:t> Children promoting transmission of knowledge &amp; skills including ritual dimensions</a:t>
            </a:r>
            <a:endParaRPr lang="en-Z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1920" y="152400"/>
            <a:ext cx="5040560" cy="1332384"/>
          </a:xfrm>
        </p:spPr>
        <p:txBody>
          <a:bodyPr>
            <a:normAutofit/>
          </a:bodyPr>
          <a:lstStyle/>
          <a:p>
            <a:pPr algn="r"/>
            <a:r>
              <a:rPr lang="en-ZA" dirty="0" smtClean="0"/>
              <a:t>Points to remember</a:t>
            </a:r>
            <a:endParaRPr lang="en-Z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43808" y="2780928"/>
            <a:ext cx="6084168" cy="3816424"/>
          </a:xfrm>
        </p:spPr>
        <p:txBody>
          <a:bodyPr/>
          <a:lstStyle/>
          <a:p>
            <a:pPr marL="324000" indent="-324000"/>
            <a:r>
              <a:rPr lang="en-ZA" dirty="0" smtClean="0"/>
              <a:t>States Parties to the Convention are obliged to inventory and safeguard the ICH on their territory with the participation of the communities concerned</a:t>
            </a:r>
            <a:endParaRPr lang="en-Z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2843808" y="2346325"/>
            <a:ext cx="5842992" cy="41544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/>
              <a:t>	 </a:t>
            </a:r>
            <a:endParaRPr lang="en-US" sz="2800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186766" cy="165734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sz="4000" b="1" dirty="0" smtClean="0"/>
              <a:t>In this presentation...</a:t>
            </a:r>
            <a:endParaRPr sz="4000" b="1" dirty="0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843808" y="2492896"/>
            <a:ext cx="5976664" cy="378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Obligations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recommendations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safeguarding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Legal and administrative context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Awareness-raising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Identifying, defining, inventorying</a:t>
            </a:r>
            <a:endParaRPr kumimoji="0" lang="en-US" sz="28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Safeguarding measures for specific elements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3419872" y="2936875"/>
            <a:ext cx="5266928" cy="3660477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Ensure the safeguarding of the ICH </a:t>
            </a:r>
            <a:r>
              <a:rPr lang="en-US" sz="2800" b="1" dirty="0" smtClean="0"/>
              <a:t>in its territory</a:t>
            </a:r>
          </a:p>
          <a:p>
            <a:pPr eaLnBrk="1" hangingPunct="1"/>
            <a:r>
              <a:rPr lang="en-GB" sz="2800" dirty="0" smtClean="0"/>
              <a:t>Identify and define the ICH </a:t>
            </a:r>
            <a:r>
              <a:rPr lang="en-GB" sz="2800" b="1" dirty="0" smtClean="0"/>
              <a:t>with the participation of relevant communities</a:t>
            </a:r>
            <a:r>
              <a:rPr lang="en-GB" sz="2800" dirty="0" smtClean="0"/>
              <a:t>, groups and NGOs</a:t>
            </a:r>
          </a:p>
          <a:p>
            <a:pPr eaLnBrk="1" hangingPunct="1"/>
            <a:r>
              <a:rPr lang="en-GB" sz="2800" dirty="0" smtClean="0"/>
              <a:t>Draw up </a:t>
            </a:r>
            <a:r>
              <a:rPr lang="en-GB" sz="2800" dirty="0" smtClean="0">
                <a:solidFill>
                  <a:srgbClr val="000000"/>
                </a:solidFill>
              </a:rPr>
              <a:t>and regularly update  </a:t>
            </a:r>
            <a:r>
              <a:rPr lang="en-GB" sz="2800" b="1" dirty="0" smtClean="0"/>
              <a:t>inventories</a:t>
            </a:r>
            <a:r>
              <a:rPr lang="en-GB" sz="2800" dirty="0" smtClean="0"/>
              <a:t> of the ICH</a:t>
            </a:r>
            <a:endParaRPr lang="en-US" sz="2800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3779912" y="414338"/>
            <a:ext cx="4864054" cy="165734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sz="4000" b="1" dirty="0" smtClean="0"/>
              <a:t>Safeguarding obligations</a:t>
            </a:r>
            <a:endParaRPr sz="4000" b="1" dirty="0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27584" y="2924944"/>
            <a:ext cx="25922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Each State Party </a:t>
            </a:r>
            <a:r>
              <a:rPr lang="en-US" sz="3200" dirty="0" smtClean="0"/>
              <a:t>shall …</a:t>
            </a:r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3419872" y="2204864"/>
            <a:ext cx="5472608" cy="424847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Adopt general policies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Create/designate institutions for safeguarding, training, management, documentation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Foster research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Ensure appropriate access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Ensure respect for ICH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Ensure community participation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Cooperate internationally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2564904"/>
            <a:ext cx="2232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>
                <a:solidFill>
                  <a:srgbClr val="000000"/>
                </a:solidFill>
              </a:rPr>
              <a:t>States Parties shall try (by all appropriate means) to </a:t>
            </a:r>
            <a:r>
              <a:rPr lang="en-ZA" sz="2800" dirty="0" smtClean="0"/>
              <a:t>...</a:t>
            </a:r>
            <a:endParaRPr lang="en-ZA" sz="280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3779912" y="414338"/>
            <a:ext cx="4864054" cy="1142454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sz="4000" b="1" dirty="0" smtClean="0"/>
              <a:t>Safeguarding recommendations</a:t>
            </a:r>
            <a:endParaRPr sz="40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339752" y="1772816"/>
            <a:ext cx="4495800" cy="4514850"/>
            <a:chOff x="1824" y="633"/>
            <a:chExt cx="2834" cy="2849"/>
          </a:xfrm>
        </p:grpSpPr>
        <p:sp>
          <p:nvSpPr>
            <p:cNvPr id="1027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028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029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030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23928" y="620688"/>
            <a:ext cx="4762872" cy="1219200"/>
          </a:xfrm>
        </p:spPr>
        <p:txBody>
          <a:bodyPr>
            <a:normAutofit fontScale="90000"/>
          </a:bodyPr>
          <a:lstStyle/>
          <a:p>
            <a:pPr algn="r"/>
            <a:r>
              <a:rPr lang="en-ZA" dirty="0" smtClean="0"/>
              <a:t>Safeguarding at the national level</a:t>
            </a:r>
            <a:endParaRPr lang="en-Z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51520" y="2348880"/>
            <a:ext cx="2376264" cy="1872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Creating a broad legal and administrative context</a:t>
            </a:r>
          </a:p>
          <a:p>
            <a:endParaRPr lang="en-ZA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4509120"/>
            <a:ext cx="2736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Awareness-raising about value of ICH</a:t>
            </a:r>
          </a:p>
          <a:p>
            <a:endParaRPr lang="en-ZA" dirty="0"/>
          </a:p>
        </p:txBody>
      </p:sp>
      <p:sp>
        <p:nvSpPr>
          <p:cNvPr id="15" name="TextBox 14"/>
          <p:cNvSpPr txBox="1"/>
          <p:nvPr/>
        </p:nvSpPr>
        <p:spPr>
          <a:xfrm>
            <a:off x="6372200" y="2420888"/>
            <a:ext cx="24482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Inventorying, identifying, defining ICH elements</a:t>
            </a:r>
          </a:p>
          <a:p>
            <a:endParaRPr lang="en-ZA" dirty="0"/>
          </a:p>
        </p:txBody>
      </p:sp>
      <p:sp>
        <p:nvSpPr>
          <p:cNvPr id="16" name="TextBox 15"/>
          <p:cNvSpPr txBox="1"/>
          <p:nvPr/>
        </p:nvSpPr>
        <p:spPr>
          <a:xfrm>
            <a:off x="6911752" y="4581128"/>
            <a:ext cx="22322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Implementing specific measures to safeguard ICH elements</a:t>
            </a:r>
          </a:p>
          <a:p>
            <a:endParaRPr lang="en-Z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55976" y="1988840"/>
            <a:ext cx="4330824" cy="4107160"/>
          </a:xfrm>
        </p:spPr>
        <p:txBody>
          <a:bodyPr/>
          <a:lstStyle/>
          <a:p>
            <a:r>
              <a:rPr lang="en-ZA" dirty="0" smtClean="0"/>
              <a:t>Enhancing existing legislation, policies and institutions</a:t>
            </a:r>
          </a:p>
          <a:p>
            <a:r>
              <a:rPr lang="en-ZA" dirty="0" smtClean="0"/>
              <a:t>Amending legislation and policies, creating institutions</a:t>
            </a:r>
          </a:p>
          <a:p>
            <a:r>
              <a:rPr lang="en-ZA" dirty="0" smtClean="0"/>
              <a:t>Creating consultative bodies &amp; cooperation mechanisms </a:t>
            </a:r>
            <a:r>
              <a:rPr lang="en-ZA" dirty="0" smtClean="0">
                <a:solidFill>
                  <a:srgbClr val="000000"/>
                </a:solidFill>
              </a:rPr>
              <a:t>involving communities, NGOs, other stakeholders</a:t>
            </a:r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79912" y="404664"/>
            <a:ext cx="4906888" cy="1219200"/>
          </a:xfrm>
        </p:spPr>
        <p:txBody>
          <a:bodyPr>
            <a:normAutofit fontScale="90000"/>
          </a:bodyPr>
          <a:lstStyle/>
          <a:p>
            <a:pPr algn="r"/>
            <a:r>
              <a:rPr lang="en-ZA" dirty="0" smtClean="0"/>
              <a:t>Legal and administrative context</a:t>
            </a:r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08920"/>
            <a:ext cx="29527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55976" y="1988840"/>
            <a:ext cx="4330824" cy="4107160"/>
          </a:xfrm>
        </p:spPr>
        <p:txBody>
          <a:bodyPr/>
          <a:lstStyle/>
          <a:p>
            <a:endParaRPr lang="en-ZA" dirty="0" smtClean="0"/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79912" y="404664"/>
            <a:ext cx="4906888" cy="1219200"/>
          </a:xfrm>
        </p:spPr>
        <p:txBody>
          <a:bodyPr>
            <a:normAutofit fontScale="90000"/>
          </a:bodyPr>
          <a:lstStyle/>
          <a:p>
            <a:pPr algn="r"/>
            <a:r>
              <a:rPr lang="en-ZA" dirty="0" smtClean="0"/>
              <a:t>Awareness-raising about ICH</a:t>
            </a:r>
            <a:endParaRPr lang="en-Z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636912"/>
            <a:ext cx="18002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508376" y="2141240"/>
            <a:ext cx="4330824" cy="410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en-Z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en-ZA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5220072" y="2293640"/>
            <a:ext cx="3168352" cy="423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/>
            </a:pPr>
            <a:r>
              <a:rPr lang="en-ZA" sz="2600" dirty="0" smtClean="0">
                <a:latin typeface="+mn-lt"/>
                <a:ea typeface="+mn-ea"/>
                <a:cs typeface="+mn-cs"/>
              </a:rPr>
              <a:t>Media campaigns</a:t>
            </a:r>
          </a:p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/>
            </a:pPr>
            <a:r>
              <a:rPr lang="en-ZA" sz="2600" dirty="0" smtClean="0">
                <a:latin typeface="+mn-lt"/>
                <a:ea typeface="+mn-ea"/>
                <a:cs typeface="+mn-cs"/>
              </a:rPr>
              <a:t>Educational programmes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en-ZA" sz="2600" noProof="0" dirty="0" smtClean="0">
                <a:latin typeface="+mn-lt"/>
                <a:ea typeface="+mn-ea"/>
                <a:cs typeface="+mn-cs"/>
              </a:rPr>
              <a:t>Multimedia databases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ZA" sz="2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Seminars</a:t>
            </a:r>
            <a:r>
              <a:rPr kumimoji="0" lang="en-ZA" sz="2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workshops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en-Z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en-Z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en-ZA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23928" y="3140968"/>
            <a:ext cx="4762872" cy="1728192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What is identifying, defining and inventorying ICH?</a:t>
            </a:r>
            <a:endParaRPr lang="en-ZA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3491880" y="476672"/>
            <a:ext cx="5194920" cy="1296144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sz="4000" b="1" dirty="0" smtClean="0"/>
              <a:t>Identifying, defining and inventorying</a:t>
            </a:r>
            <a:r>
              <a:rPr lang="en-US" sz="4000" b="1" dirty="0" smtClean="0"/>
              <a:t> ICH</a:t>
            </a:r>
            <a:endParaRPr sz="4000" b="1" dirty="0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708920"/>
            <a:ext cx="18669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23928" y="2276872"/>
            <a:ext cx="4762872" cy="3960440"/>
          </a:xfrm>
        </p:spPr>
        <p:txBody>
          <a:bodyPr/>
          <a:lstStyle/>
          <a:p>
            <a:r>
              <a:rPr lang="en-ZA" dirty="0" smtClean="0"/>
              <a:t>ICH in the territory of the State Party</a:t>
            </a:r>
          </a:p>
          <a:p>
            <a:r>
              <a:rPr lang="en-ZA" dirty="0" smtClean="0"/>
              <a:t>With the participation of communities and NGOs</a:t>
            </a:r>
          </a:p>
          <a:p>
            <a:r>
              <a:rPr lang="en-US" dirty="0" smtClean="0"/>
              <a:t>With a view to safeguarding</a:t>
            </a:r>
            <a:endParaRPr lang="en-ZA" dirty="0" smtClean="0"/>
          </a:p>
          <a:p>
            <a:r>
              <a:rPr lang="en-ZA" dirty="0" smtClean="0"/>
              <a:t>Respecting customary practices governing access</a:t>
            </a:r>
          </a:p>
          <a:p>
            <a:r>
              <a:rPr lang="en-ZA" dirty="0" smtClean="0"/>
              <a:t>Building relationships</a:t>
            </a:r>
          </a:p>
          <a:p>
            <a:endParaRPr lang="en-ZA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3491880" y="476672"/>
            <a:ext cx="5194920" cy="1296144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sz="4000" b="1" dirty="0" smtClean="0"/>
              <a:t>Identifying, defining and inventorying </a:t>
            </a:r>
            <a:r>
              <a:rPr lang="en-ZA" sz="4000" b="1" dirty="0" smtClean="0"/>
              <a:t>…</a:t>
            </a:r>
            <a:endParaRPr sz="4000" b="1" dirty="0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7375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eme1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4782</TotalTime>
  <Words>515</Words>
  <Application>Microsoft Macintosh PowerPoint</Application>
  <PresentationFormat>On-screen Show (4:3)</PresentationFormat>
  <Paragraphs>105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Theme1</vt:lpstr>
      <vt:lpstr>PowerPoint Presentation</vt:lpstr>
      <vt:lpstr>In this presentation...</vt:lpstr>
      <vt:lpstr>Safeguarding obligations</vt:lpstr>
      <vt:lpstr>Safeguarding recommendations</vt:lpstr>
      <vt:lpstr>Safeguarding at the national level</vt:lpstr>
      <vt:lpstr>Legal and administrative context</vt:lpstr>
      <vt:lpstr>Awareness-raising about ICH</vt:lpstr>
      <vt:lpstr>Identifying, defining and inventorying ICH</vt:lpstr>
      <vt:lpstr>Identifying, defining and inventorying …</vt:lpstr>
      <vt:lpstr>PowerPoint Presentation</vt:lpstr>
      <vt:lpstr>Safeguarding the ICH</vt:lpstr>
      <vt:lpstr>The Voladores ceremony (Mexico)</vt:lpstr>
      <vt:lpstr>Threats to viability - 1</vt:lpstr>
      <vt:lpstr>Threats to viability - 2</vt:lpstr>
      <vt:lpstr>Threats to viability - 3</vt:lpstr>
      <vt:lpstr>Voladores safeguarding measures</vt:lpstr>
      <vt:lpstr>Points to remember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 Proschan</dc:creator>
  <cp:lastModifiedBy>Harriet Deacon</cp:lastModifiedBy>
  <cp:revision>435</cp:revision>
  <dcterms:created xsi:type="dcterms:W3CDTF">2005-02-22T14:41:20Z</dcterms:created>
  <dcterms:modified xsi:type="dcterms:W3CDTF">2010-12-17T16:51:47Z</dcterms:modified>
</cp:coreProperties>
</file>